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9"/>
  </p:notesMasterIdLst>
  <p:sldIdLst>
    <p:sldId id="306" r:id="rId5"/>
    <p:sldId id="307" r:id="rId6"/>
    <p:sldId id="310" r:id="rId7"/>
    <p:sldId id="309" r:id="rId8"/>
    <p:sldId id="308" r:id="rId9"/>
    <p:sldId id="313" r:id="rId10"/>
    <p:sldId id="304" r:id="rId11"/>
    <p:sldId id="314" r:id="rId12"/>
    <p:sldId id="316" r:id="rId13"/>
    <p:sldId id="317" r:id="rId14"/>
    <p:sldId id="305" r:id="rId15"/>
    <p:sldId id="318" r:id="rId16"/>
    <p:sldId id="315" r:id="rId17"/>
    <p:sldId id="3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84967" autoAdjust="0"/>
  </p:normalViewPr>
  <p:slideViewPr>
    <p:cSldViewPr snapToGrid="0">
      <p:cViewPr>
        <p:scale>
          <a:sx n="84" d="100"/>
          <a:sy n="84" d="100"/>
        </p:scale>
        <p:origin x="211" y="3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jp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6476227" cy="2834640"/>
          </a:xfrm>
        </p:spPr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Philips Hue light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Omar Madjitov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E3AE9A0-B14F-2441-1093-38E3C3ED2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80" y="3688466"/>
            <a:ext cx="4708220" cy="1786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7" y="269090"/>
            <a:ext cx="9756344" cy="631163"/>
          </a:xfrm>
        </p:spPr>
        <p:txBody>
          <a:bodyPr anchor="ctr">
            <a:noAutofit/>
          </a:bodyPr>
          <a:lstStyle/>
          <a:p>
            <a:r>
              <a:rPr lang="en-US" sz="2800" dirty="0"/>
              <a:t>IMPLIMENTATION – redesigned: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CFA9DFA-FB97-B062-1BB3-E680B7F8B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4977F0B-F5AA-3100-EAB9-8979217BABFC}"/>
              </a:ext>
            </a:extLst>
          </p:cNvPr>
          <p:cNvSpPr txBox="1">
            <a:spLocks/>
          </p:cNvSpPr>
          <p:nvPr/>
        </p:nvSpPr>
        <p:spPr>
          <a:xfrm>
            <a:off x="6298504" y="269090"/>
            <a:ext cx="5654069" cy="631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  <a:latin typeface="Univers" panose="020B0503020202020204" pitchFamily="34" charset="0"/>
              </a:rPr>
              <a:t>2</a:t>
            </a:r>
            <a:r>
              <a:rPr lang="en-US" sz="2800" b="1" kern="1200" cap="all" baseline="0" dirty="0">
                <a:solidFill>
                  <a:srgbClr val="FFFFFF"/>
                </a:solidFill>
                <a:effectLst/>
                <a:latin typeface="Univers" panose="020B0503020202020204" pitchFamily="34" charset="0"/>
                <a:ea typeface="+mj-ea"/>
                <a:cs typeface="+mj-cs"/>
              </a:rPr>
              <a:t>) OBTAIN API &amp; USERNAME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DC869-B72F-5605-7072-2E575E403686}"/>
              </a:ext>
            </a:extLst>
          </p:cNvPr>
          <p:cNvSpPr txBox="1"/>
          <p:nvPr/>
        </p:nvSpPr>
        <p:spPr>
          <a:xfrm>
            <a:off x="0" y="5942579"/>
            <a:ext cx="4561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Monaco"/>
              </a:rPr>
              <a:t>a) GO TO 👉:</a:t>
            </a:r>
          </a:p>
          <a:p>
            <a:pPr algn="ctr"/>
            <a:r>
              <a:rPr lang="en-US" b="1" i="0" u="sng" dirty="0">
                <a:solidFill>
                  <a:schemeClr val="bg1"/>
                </a:solidFill>
                <a:effectLst/>
                <a:latin typeface="Monaco"/>
              </a:rPr>
              <a:t>https://&lt;bridge </a:t>
            </a:r>
            <a:r>
              <a:rPr lang="en-US" b="1" i="0" u="sng" dirty="0" err="1">
                <a:solidFill>
                  <a:schemeClr val="bg1"/>
                </a:solidFill>
                <a:effectLst/>
                <a:latin typeface="Monaco"/>
              </a:rPr>
              <a:t>ip</a:t>
            </a:r>
            <a:r>
              <a:rPr lang="en-US" b="1" i="0" u="sng" dirty="0">
                <a:solidFill>
                  <a:schemeClr val="bg1"/>
                </a:solidFill>
                <a:effectLst/>
                <a:latin typeface="Monaco"/>
              </a:rPr>
              <a:t> address&gt;/debug/clip.html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1EFDE9-313B-D378-BF35-8E0ECB42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26" y="838021"/>
            <a:ext cx="3950529" cy="4977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AF2DA6-8C1E-95A1-499C-D86D078F7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6" t="4126" r="19316" b="7729"/>
          <a:stretch/>
        </p:blipFill>
        <p:spPr>
          <a:xfrm>
            <a:off x="4435780" y="838021"/>
            <a:ext cx="4440706" cy="1077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F09C0E-B90F-4414-81D0-DDAA824169AB}"/>
              </a:ext>
            </a:extLst>
          </p:cNvPr>
          <p:cNvSpPr txBox="1"/>
          <p:nvPr/>
        </p:nvSpPr>
        <p:spPr>
          <a:xfrm>
            <a:off x="4435780" y="2041905"/>
            <a:ext cx="4440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b) RUN THE FOLLOWING COMMAND</a:t>
            </a:r>
          </a:p>
        </p:txBody>
      </p:sp>
      <p:pic>
        <p:nvPicPr>
          <p:cNvPr id="21" name="Picture 20" descr="A white square object with a blue circle&#10;&#10;Description automatically generated">
            <a:extLst>
              <a:ext uri="{FF2B5EF4-FFF2-40B4-BE49-F238E27FC236}">
                <a16:creationId xmlns:a16="http://schemas.microsoft.com/office/drawing/2014/main" id="{F7563433-3057-D287-B0F5-F5D175334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336" y="867259"/>
            <a:ext cx="2489159" cy="26128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9CE7E6-F141-A275-B140-1AAF7B3B36C5}"/>
              </a:ext>
            </a:extLst>
          </p:cNvPr>
          <p:cNvSpPr txBox="1"/>
          <p:nvPr/>
        </p:nvSpPr>
        <p:spPr>
          <a:xfrm>
            <a:off x="9369335" y="3737462"/>
            <a:ext cx="2489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c) CLICK THE BUTTON ON THE BRIDGE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75C15A-8875-BF74-B3E3-AD081DF80B5E}"/>
              </a:ext>
            </a:extLst>
          </p:cNvPr>
          <p:cNvSpPr txBox="1"/>
          <p:nvPr/>
        </p:nvSpPr>
        <p:spPr>
          <a:xfrm>
            <a:off x="4446025" y="5650647"/>
            <a:ext cx="4561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d)Obtain the username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CA9863-A3E1-C0AE-42FD-CD8E24CFFC57}"/>
              </a:ext>
            </a:extLst>
          </p:cNvPr>
          <p:cNvSpPr/>
          <p:nvPr/>
        </p:nvSpPr>
        <p:spPr>
          <a:xfrm>
            <a:off x="5464800" y="4374163"/>
            <a:ext cx="3469477" cy="507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Right pointing backhand index outline">
            <a:extLst>
              <a:ext uri="{FF2B5EF4-FFF2-40B4-BE49-F238E27FC236}">
                <a16:creationId xmlns:a16="http://schemas.microsoft.com/office/drawing/2014/main" id="{0F9F96DD-47B1-0D73-7CD0-CCCEEB8FC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133161" y="2041904"/>
            <a:ext cx="1220639" cy="12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3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56" y="422998"/>
            <a:ext cx="7508845" cy="5692775"/>
          </a:xfrm>
        </p:spPr>
        <p:txBody>
          <a:bodyPr anchor="ctr">
            <a:normAutofit/>
          </a:bodyPr>
          <a:lstStyle/>
          <a:p>
            <a:r>
              <a:rPr lang="en-US" dirty="0"/>
              <a:t>IMPLIMENTATION </a:t>
            </a:r>
            <a:br>
              <a:rPr lang="en-US" dirty="0"/>
            </a:br>
            <a:r>
              <a:rPr lang="en-US" dirty="0"/>
              <a:t>–</a:t>
            </a:r>
            <a:br>
              <a:rPr lang="en-US" dirty="0"/>
            </a:br>
            <a:r>
              <a:rPr lang="en-US" dirty="0"/>
              <a:t>OBTAIN THE LIGHT INFORMATION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CFA9DFA-FB97-B062-1BB3-E680B7F8B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AF3F2763-67B4-B725-640D-68A8D181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531" y="68873"/>
            <a:ext cx="4028795" cy="6652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A423C-4129-78E0-5739-CFE6ABE7E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223" y="485399"/>
            <a:ext cx="3897410" cy="78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31" y="136525"/>
            <a:ext cx="11648738" cy="631163"/>
          </a:xfrm>
        </p:spPr>
        <p:txBody>
          <a:bodyPr anchor="ctr">
            <a:noAutofit/>
          </a:bodyPr>
          <a:lstStyle/>
          <a:p>
            <a:r>
              <a:rPr lang="en-US" sz="2800" dirty="0"/>
              <a:t>IMPLIMENTATION – interacting with Philips </a:t>
            </a:r>
            <a:r>
              <a:rPr lang="en-US" sz="2800" dirty="0" err="1"/>
              <a:t>api</a:t>
            </a:r>
            <a:r>
              <a:rPr lang="en-US" sz="2800" dirty="0"/>
              <a:t> interface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CFA9DFA-FB97-B062-1BB3-E680B7F8B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DC3D0-46D8-A4CC-0524-A24D26866A24}"/>
              </a:ext>
            </a:extLst>
          </p:cNvPr>
          <p:cNvSpPr txBox="1"/>
          <p:nvPr/>
        </p:nvSpPr>
        <p:spPr>
          <a:xfrm>
            <a:off x="4548048" y="969190"/>
            <a:ext cx="6230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3) NOW WE CAN START CONTROLING THE LIGHT: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390789-E7A0-003F-50CB-6C2D15231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453" y="1464822"/>
            <a:ext cx="5748760" cy="1476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9E70C3-7CCF-238A-91E5-F61D454FD058}"/>
              </a:ext>
            </a:extLst>
          </p:cNvPr>
          <p:cNvSpPr txBox="1"/>
          <p:nvPr/>
        </p:nvSpPr>
        <p:spPr>
          <a:xfrm>
            <a:off x="4529921" y="3096147"/>
            <a:ext cx="6007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CHANGING THE ”on” PROPERTY FOR THE LIGHT WITH AN ID “1” ---&gt; THIS WILL TURN OFF THE ACTUAL LIGHT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F80028-36D0-0AA6-55E5-E08C81A450EC}"/>
              </a:ext>
            </a:extLst>
          </p:cNvPr>
          <p:cNvSpPr txBox="1"/>
          <p:nvPr/>
        </p:nvSpPr>
        <p:spPr>
          <a:xfrm>
            <a:off x="126760" y="6352143"/>
            <a:ext cx="5022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GET THE INFORMATION ABOUT THE LIGHT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6F2531-5251-E945-ADE6-0933A7BB0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1" y="695550"/>
            <a:ext cx="4103599" cy="55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44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29" y="194922"/>
            <a:ext cx="4114210" cy="90411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DEMO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IMG_3552">
            <a:hlinkClick r:id="" action="ppaction://media"/>
            <a:extLst>
              <a:ext uri="{FF2B5EF4-FFF2-40B4-BE49-F238E27FC236}">
                <a16:creationId xmlns:a16="http://schemas.microsoft.com/office/drawing/2014/main" id="{C03AB370-9821-5B31-1D08-D2D225D9C6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6472" y="194921"/>
            <a:ext cx="4855899" cy="6473745"/>
          </a:xfr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8BF0082-9B35-AB23-DA81-2489A7D11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546" y="220431"/>
            <a:ext cx="3073855" cy="63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PHILIPS HUE LIGHTS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362" b="362"/>
          <a:stretch/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169" b="13169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5063" y="3127248"/>
            <a:ext cx="1973483" cy="388303"/>
          </a:xfrm>
        </p:spPr>
        <p:txBody>
          <a:bodyPr/>
          <a:lstStyle/>
          <a:p>
            <a:r>
              <a:rPr lang="en-US" dirty="0"/>
              <a:t>Omar Madjitov</a:t>
            </a:r>
          </a:p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0523" b="10523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&amp; MOTIVATION</a:t>
            </a:r>
          </a:p>
          <a:p>
            <a:r>
              <a:rPr lang="en-US" sz="2400" dirty="0"/>
              <a:t>ABSTRACT</a:t>
            </a:r>
          </a:p>
          <a:p>
            <a:r>
              <a:rPr lang="en-US" sz="2400" dirty="0"/>
              <a:t>IMPLIMENTATION &amp; CHALLENGES</a:t>
            </a:r>
          </a:p>
          <a:p>
            <a:endParaRPr lang="en-US" sz="24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/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Philips hue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8455" y="136525"/>
            <a:ext cx="5585346" cy="174231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0926" y="1878841"/>
            <a:ext cx="5549546" cy="3547873"/>
          </a:xfrm>
        </p:spPr>
        <p:txBody>
          <a:bodyPr>
            <a:normAutofit fontScale="92500"/>
          </a:bodyPr>
          <a:lstStyle/>
          <a:p>
            <a:pPr algn="l"/>
            <a:r>
              <a:rPr lang="en-US" b="0" i="0" dirty="0">
                <a:solidFill>
                  <a:srgbClr val="1A1B1F"/>
                </a:solidFill>
                <a:effectLst/>
                <a:latin typeface="Arial" panose="020B0604020202020204" pitchFamily="34" charset="0"/>
              </a:rPr>
              <a:t>Light is the most important external factor affecting sleep. Light plays a central role in regulating circadian rhythm, the body’s internal clock that signals when to be alert and when to rest. Light also affects the production of melatonin, an essential sleep-promoting hormone.</a:t>
            </a:r>
          </a:p>
          <a:p>
            <a:pPr algn="l"/>
            <a:r>
              <a:rPr lang="en-US" b="0" i="0" dirty="0">
                <a:solidFill>
                  <a:srgbClr val="1A1B1F"/>
                </a:solidFill>
                <a:effectLst/>
                <a:latin typeface="Arial" panose="020B0604020202020204" pitchFamily="34" charset="0"/>
              </a:rPr>
              <a:t>Daily light exposure, including the type of light we see as well as when and how long we’re exposed to it, has a critical effect on sleep. </a:t>
            </a:r>
          </a:p>
          <a:p>
            <a:pPr algn="l"/>
            <a:r>
              <a:rPr lang="en-US" dirty="0">
                <a:solidFill>
                  <a:srgbClr val="1A1B1F"/>
                </a:solidFill>
                <a:latin typeface="Arial" panose="020B0604020202020204" pitchFamily="34" charset="0"/>
              </a:rPr>
              <a:t>Most Importantly when the light hits the outside of our eyelids while we sleep. Our Brains think that it’s a sunrise and starts off the process of “Waking Up”</a:t>
            </a:r>
            <a:endParaRPr lang="en-US" b="0" i="0" dirty="0">
              <a:solidFill>
                <a:srgbClr val="1A1B1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hue light control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Abstract look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ABSTRACT</a:t>
            </a:r>
          </a:p>
        </p:txBody>
      </p:sp>
      <p:pic>
        <p:nvPicPr>
          <p:cNvPr id="8" name="Picture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7822871" y="485592"/>
            <a:ext cx="2743200" cy="5627077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570111" cy="3811588"/>
          </a:xfrm>
        </p:spPr>
        <p:txBody>
          <a:bodyPr>
            <a:normAutofit/>
          </a:bodyPr>
          <a:lstStyle/>
          <a:p>
            <a:r>
              <a:rPr lang="en-US" b="1" dirty="0"/>
              <a:t>Functionality: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control the light in the real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the Brightness of the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Schedule and Remove </a:t>
            </a:r>
          </a:p>
          <a:p>
            <a:endParaRPr lang="en-US" dirty="0"/>
          </a:p>
          <a:p>
            <a:r>
              <a:rPr lang="en-US" b="1" dirty="0"/>
              <a:t>Target Audience: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With thick Curtains who have Hard Time waking up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who don’t have nightstand next to their bed.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hue light control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-- </a:t>
            </a:r>
            <a:r>
              <a:rPr lang="en-US" i="1" dirty="0"/>
              <a:t>initial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15988-1694-E8EA-68F5-E52C32E6A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1509303"/>
            <a:ext cx="11114669" cy="30466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 AN INTERFACE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200" dirty="0">
                <a:effectLst/>
                <a:latin typeface="Calibri" panose="020F0502020204030204" pitchFamily="34" charset="0"/>
              </a:rPr>
              <a:t>↓↓↓↓↓↓↓↓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CONNECT BUTTTONS TO A FUNCTIONALITY </a:t>
            </a:r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sz="2800" dirty="0">
                <a:effectLst/>
                <a:latin typeface="Calibri" panose="020F0502020204030204" pitchFamily="34" charset="0"/>
              </a:rPr>
              <a:t>         		↓↓↓↓↓↓↓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		GOOD TO GO</a:t>
            </a:r>
          </a:p>
        </p:txBody>
      </p:sp>
      <p:pic>
        <p:nvPicPr>
          <p:cNvPr id="5" name="Picture 4" descr="Cartoon character with braces&#10;&#10;Description automatically generated">
            <a:extLst>
              <a:ext uri="{FF2B5EF4-FFF2-40B4-BE49-F238E27FC236}">
                <a16:creationId xmlns:a16="http://schemas.microsoft.com/office/drawing/2014/main" id="{A828FD8D-17EF-5D67-F1BA-2A03E592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355" y="4055792"/>
            <a:ext cx="2431543" cy="25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ight bulb with a pink light&#10;&#10;Description automatically generated">
            <a:extLst>
              <a:ext uri="{FF2B5EF4-FFF2-40B4-BE49-F238E27FC236}">
                <a16:creationId xmlns:a16="http://schemas.microsoft.com/office/drawing/2014/main" id="{4E206E1E-757F-EA34-99F0-433592CD9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494" y="2562224"/>
            <a:ext cx="2893644" cy="2170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6181831" cy="973818"/>
          </a:xfrm>
        </p:spPr>
        <p:txBody>
          <a:bodyPr>
            <a:normAutofit/>
          </a:bodyPr>
          <a:lstStyle/>
          <a:p>
            <a:r>
              <a:rPr lang="en-US" sz="5400" dirty="0"/>
              <a:t>CHALLENGES: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9788" y="1207145"/>
            <a:ext cx="5517468" cy="3695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CHALLENGE 1: </a:t>
            </a:r>
          </a:p>
          <a:p>
            <a:pPr>
              <a:lnSpc>
                <a:spcPct val="120000"/>
              </a:lnSpc>
            </a:pPr>
            <a:r>
              <a:rPr lang="en-US" b="0" dirty="0"/>
              <a:t>Phillips Hue Light Cannot be controlled using APIs Directly, rather it works in a combination with a Hue Bridge.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SOLUTION: </a:t>
            </a:r>
          </a:p>
          <a:p>
            <a:pPr>
              <a:lnSpc>
                <a:spcPct val="120000"/>
              </a:lnSpc>
            </a:pPr>
            <a:r>
              <a:rPr lang="en-US" b="0" dirty="0"/>
              <a:t>Try to Control the light over the Bluetooth</a:t>
            </a:r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F62AF67C-6A0D-9038-0F3B-6978BFD5F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430" y="1213759"/>
            <a:ext cx="2277585" cy="4681703"/>
          </a:xfrm>
          <a:prstGeom prst="rect">
            <a:avLst/>
          </a:prstGeom>
        </p:spPr>
      </p:pic>
      <p:pic>
        <p:nvPicPr>
          <p:cNvPr id="15" name="Screen_Recording_20231127-182032_BluetoothPractice">
            <a:hlinkClick r:id="" action="ppaction://media"/>
            <a:extLst>
              <a:ext uri="{FF2B5EF4-FFF2-40B4-BE49-F238E27FC236}">
                <a16:creationId xmlns:a16="http://schemas.microsoft.com/office/drawing/2014/main" id="{5F9D7C62-A7CB-BB6E-738B-5A5C15F581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54242" y="1207145"/>
            <a:ext cx="2284020" cy="469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6181831" cy="973818"/>
          </a:xfrm>
        </p:spPr>
        <p:txBody>
          <a:bodyPr>
            <a:normAutofit/>
          </a:bodyPr>
          <a:lstStyle/>
          <a:p>
            <a:r>
              <a:rPr lang="en-US" sz="5400" dirty="0"/>
              <a:t>CHALLENGES: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4974" y="1208316"/>
            <a:ext cx="6181831" cy="31786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CHALLENGE 2:  </a:t>
            </a:r>
          </a:p>
          <a:p>
            <a:pPr>
              <a:lnSpc>
                <a:spcPct val="120000"/>
              </a:lnSpc>
            </a:pPr>
            <a:r>
              <a:rPr lang="en-US" b="0" dirty="0"/>
              <a:t>There’s very limited documentation on Controlling the Light Over the Bluetooth. </a:t>
            </a:r>
          </a:p>
          <a:p>
            <a:pPr>
              <a:lnSpc>
                <a:spcPct val="120000"/>
              </a:lnSpc>
            </a:pPr>
            <a:endParaRPr lang="en-US" b="0" dirty="0"/>
          </a:p>
          <a:p>
            <a:pPr>
              <a:lnSpc>
                <a:spcPct val="120000"/>
              </a:lnSpc>
            </a:pPr>
            <a:r>
              <a:rPr lang="en-US" dirty="0"/>
              <a:t>SOLUTION: </a:t>
            </a:r>
          </a:p>
          <a:p>
            <a:pPr>
              <a:lnSpc>
                <a:spcPct val="120000"/>
              </a:lnSpc>
            </a:pPr>
            <a:r>
              <a:rPr lang="en-US" b="0" dirty="0"/>
              <a:t>Obtain a Hue Bridge -- &gt; </a:t>
            </a:r>
          </a:p>
          <a:p>
            <a:pPr>
              <a:lnSpc>
                <a:spcPct val="120000"/>
              </a:lnSpc>
            </a:pPr>
            <a:r>
              <a:rPr lang="en-US" b="0" dirty="0"/>
              <a:t>Acquire APIs --&gt;</a:t>
            </a:r>
          </a:p>
          <a:p>
            <a:pPr>
              <a:lnSpc>
                <a:spcPct val="120000"/>
              </a:lnSpc>
            </a:pPr>
            <a:r>
              <a:rPr lang="en-US" b="0" dirty="0"/>
              <a:t>Re-Design the App</a:t>
            </a:r>
          </a:p>
        </p:txBody>
      </p:sp>
      <p:pic>
        <p:nvPicPr>
          <p:cNvPr id="4" name="Picture 3" descr="A white box with a white box and a white box with text&#10;&#10;Description automatically generated">
            <a:extLst>
              <a:ext uri="{FF2B5EF4-FFF2-40B4-BE49-F238E27FC236}">
                <a16:creationId xmlns:a16="http://schemas.microsoft.com/office/drawing/2014/main" id="{A3F37FDD-F44D-6193-1912-CC6939502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806" y="640596"/>
            <a:ext cx="1909124" cy="2391075"/>
          </a:xfrm>
          <a:prstGeom prst="rect">
            <a:avLst/>
          </a:prstGeom>
        </p:spPr>
      </p:pic>
      <p:pic>
        <p:nvPicPr>
          <p:cNvPr id="9" name="Picture 8" descr="A light bulb next to a box&#10;&#10;Description automatically generated">
            <a:extLst>
              <a:ext uri="{FF2B5EF4-FFF2-40B4-BE49-F238E27FC236}">
                <a16:creationId xmlns:a16="http://schemas.microsoft.com/office/drawing/2014/main" id="{09D3BE0F-D850-62A5-663E-92BF5BA4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68" y="3429000"/>
            <a:ext cx="3100032" cy="3100032"/>
          </a:xfrm>
          <a:prstGeom prst="rect">
            <a:avLst/>
          </a:prstGeom>
        </p:spPr>
      </p:pic>
      <p:sp>
        <p:nvSpPr>
          <p:cNvPr id="10" name="Arrow: Bent-Up 9">
            <a:extLst>
              <a:ext uri="{FF2B5EF4-FFF2-40B4-BE49-F238E27FC236}">
                <a16:creationId xmlns:a16="http://schemas.microsoft.com/office/drawing/2014/main" id="{82CC8B3F-FEF1-50A9-BABB-4D6C92E992DC}"/>
              </a:ext>
            </a:extLst>
          </p:cNvPr>
          <p:cNvSpPr/>
          <p:nvPr/>
        </p:nvSpPr>
        <p:spPr>
          <a:xfrm flipV="1">
            <a:off x="9301843" y="1513567"/>
            <a:ext cx="1752600" cy="1757590"/>
          </a:xfrm>
          <a:prstGeom prst="bentUpArrow">
            <a:avLst>
              <a:gd name="adj1" fmla="val 15248"/>
              <a:gd name="adj2" fmla="val 25311"/>
              <a:gd name="adj3" fmla="val 2437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8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7" y="269090"/>
            <a:ext cx="9756344" cy="631163"/>
          </a:xfrm>
        </p:spPr>
        <p:txBody>
          <a:bodyPr anchor="ctr">
            <a:noAutofit/>
          </a:bodyPr>
          <a:lstStyle/>
          <a:p>
            <a:r>
              <a:rPr lang="en-US" sz="2800" dirty="0"/>
              <a:t>IMPLIMENTATION – redesigned – getting started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CFA9DFA-FB97-B062-1BB3-E680B7F8B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C4852F-4C84-A937-A7EB-AD4F8E7E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42"/>
          <a:stretch/>
        </p:blipFill>
        <p:spPr>
          <a:xfrm>
            <a:off x="9572230" y="1754221"/>
            <a:ext cx="2430784" cy="4055922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513B009B-E035-8952-1DCC-1EC82FAFE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979"/>
          <a:stretch/>
        </p:blipFill>
        <p:spPr>
          <a:xfrm>
            <a:off x="289868" y="1792181"/>
            <a:ext cx="3167180" cy="2744647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0C266E50-D501-DA8B-BE44-E2A92FB8C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102" y="1792181"/>
            <a:ext cx="1936167" cy="4192447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189C44CD-C831-894D-5DA5-E7A8F39538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250"/>
          <a:stretch/>
        </p:blipFill>
        <p:spPr>
          <a:xfrm>
            <a:off x="6146441" y="1792181"/>
            <a:ext cx="3167180" cy="3343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CF6B02-89B5-AB25-8D6C-3CEAD414835C}"/>
              </a:ext>
            </a:extLst>
          </p:cNvPr>
          <p:cNvSpPr txBox="1"/>
          <p:nvPr/>
        </p:nvSpPr>
        <p:spPr>
          <a:xfrm>
            <a:off x="239427" y="4723402"/>
            <a:ext cx="326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INSTALL OFFICIAL HUE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E71C2-7769-28ED-E200-F07BEA5617FD}"/>
              </a:ext>
            </a:extLst>
          </p:cNvPr>
          <p:cNvSpPr txBox="1"/>
          <p:nvPr/>
        </p:nvSpPr>
        <p:spPr>
          <a:xfrm>
            <a:off x="2863878" y="6219578"/>
            <a:ext cx="39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CONNECT TO YOUR HUE BRIDGE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B4D18-04FE-B3C4-6934-BF1C4CE1A5BA}"/>
              </a:ext>
            </a:extLst>
          </p:cNvPr>
          <p:cNvSpPr txBox="1"/>
          <p:nvPr/>
        </p:nvSpPr>
        <p:spPr>
          <a:xfrm>
            <a:off x="7307868" y="5308185"/>
            <a:ext cx="84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FF9A2-C758-F622-44F6-A54FC3D03B3D}"/>
              </a:ext>
            </a:extLst>
          </p:cNvPr>
          <p:cNvSpPr txBox="1"/>
          <p:nvPr/>
        </p:nvSpPr>
        <p:spPr>
          <a:xfrm>
            <a:off x="9313621" y="5905115"/>
            <a:ext cx="2887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SAVE THE IP OF A BRIDGE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4977F0B-F5AA-3100-EAB9-8979217BABFC}"/>
              </a:ext>
            </a:extLst>
          </p:cNvPr>
          <p:cNvSpPr txBox="1">
            <a:spLocks/>
          </p:cNvSpPr>
          <p:nvPr/>
        </p:nvSpPr>
        <p:spPr>
          <a:xfrm>
            <a:off x="239427" y="1011655"/>
            <a:ext cx="4819000" cy="631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kern="1200" cap="all" baseline="0" dirty="0">
                <a:solidFill>
                  <a:srgbClr val="FFFFFF"/>
                </a:solidFill>
                <a:effectLst/>
                <a:latin typeface="Univers" panose="020B0503020202020204" pitchFamily="34" charset="0"/>
                <a:ea typeface="+mj-ea"/>
                <a:cs typeface="+mj-cs"/>
              </a:rPr>
              <a:t>1) obtain bridge </a:t>
            </a:r>
            <a:r>
              <a:rPr lang="en-US" sz="2800" b="1" kern="1200" cap="all" baseline="0" dirty="0" err="1">
                <a:solidFill>
                  <a:srgbClr val="FFFFFF"/>
                </a:solidFill>
                <a:effectLst/>
                <a:latin typeface="Univers" panose="020B0503020202020204" pitchFamily="34" charset="0"/>
                <a:ea typeface="+mj-ea"/>
                <a:cs typeface="+mj-cs"/>
              </a:rPr>
              <a:t>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672425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" id="{D860ABA3-507A-4DC6-8D34-B6D2FE41A3BA}" vid="{BBA8DB39-4D39-4790-8D8A-7FB22E9634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958658-F0F0-4C75-A3B7-276A0C8E9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{20E9F1F2-F653-43F0-B268-9BD26D497086}tf89338750_win32</Template>
  <TotalTime>1841</TotalTime>
  <Words>435</Words>
  <Application>Microsoft Office PowerPoint</Application>
  <PresentationFormat>Widescreen</PresentationFormat>
  <Paragraphs>75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Monaco</vt:lpstr>
      <vt:lpstr>Univers</vt:lpstr>
      <vt:lpstr>GradientUnivers</vt:lpstr>
      <vt:lpstr>Philips Hue light control</vt:lpstr>
      <vt:lpstr>Agenda</vt:lpstr>
      <vt:lpstr>INTRODUCTION  &amp; MOTIVATION</vt:lpstr>
      <vt:lpstr>Abstract look</vt:lpstr>
      <vt:lpstr>ABSTRACT</vt:lpstr>
      <vt:lpstr>Implementation -- initial PLAN</vt:lpstr>
      <vt:lpstr>CHALLENGES:</vt:lpstr>
      <vt:lpstr>CHALLENGES:</vt:lpstr>
      <vt:lpstr>IMPLIMENTATION – redesigned – getting started</vt:lpstr>
      <vt:lpstr>IMPLIMENTATION – redesigned:</vt:lpstr>
      <vt:lpstr>IMPLIMENTATION  – OBTAIN THE LIGHT INFORMATION</vt:lpstr>
      <vt:lpstr>IMPLIMENTATION – interacting with Philips api interface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Philips Hue light control</dc:title>
  <dc:creator>Omar Madjitov</dc:creator>
  <cp:lastModifiedBy>Omar Madjitov</cp:lastModifiedBy>
  <cp:revision>6</cp:revision>
  <dcterms:created xsi:type="dcterms:W3CDTF">2023-11-27T20:25:43Z</dcterms:created>
  <dcterms:modified xsi:type="dcterms:W3CDTF">2023-12-01T17:31:07Z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